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05" r:id="rId1"/>
  </p:sldMasterIdLst>
  <p:sldIdLst>
    <p:sldId id="256" r:id="rId2"/>
    <p:sldId id="257" r:id="rId3"/>
    <p:sldId id="258" r:id="rId4"/>
    <p:sldId id="259" r:id="rId5"/>
    <p:sldId id="270" r:id="rId6"/>
    <p:sldId id="271" r:id="rId7"/>
    <p:sldId id="272" r:id="rId8"/>
    <p:sldId id="273" r:id="rId9"/>
    <p:sldId id="276" r:id="rId10"/>
    <p:sldId id="275" r:id="rId11"/>
    <p:sldId id="277" r:id="rId12"/>
    <p:sldId id="261" r:id="rId13"/>
    <p:sldId id="260" r:id="rId14"/>
    <p:sldId id="262" r:id="rId15"/>
    <p:sldId id="263" r:id="rId16"/>
    <p:sldId id="265" r:id="rId17"/>
    <p:sldId id="266" r:id="rId18"/>
    <p:sldId id="267" r:id="rId19"/>
    <p:sldId id="274" r:id="rId20"/>
    <p:sldId id="268" r:id="rId21"/>
    <p:sldId id="269" r:id="rId22"/>
  </p:sldIdLst>
  <p:sldSz cx="12192000" cy="6858000"/>
  <p:notesSz cx="6858000" cy="9144000"/>
  <p:embeddedFontLst>
    <p:embeddedFont>
      <p:font typeface="Trebuchet MS" panose="020B0603020202020204" pitchFamily="34" charset="0"/>
      <p:regular r:id="rId23"/>
      <p:bold r:id="rId24"/>
      <p:italic r:id="rId25"/>
      <p:boldItalic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나눔고딕" panose="020B0600000101010101" charset="-127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28" autoAdjust="0"/>
    <p:restoredTop sz="94660"/>
  </p:normalViewPr>
  <p:slideViewPr>
    <p:cSldViewPr snapToGrid="0">
      <p:cViewPr varScale="1">
        <p:scale>
          <a:sx n="92" d="100"/>
          <a:sy n="92" d="100"/>
        </p:scale>
        <p:origin x="4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8" Type="http://schemas.openxmlformats.org/officeDocument/2006/relationships/slide" Target="slides/slide7.xml"/></Relationships>
</file>

<file path=ppt/media/image1.png>
</file>

<file path=ppt/media/image10.jpg>
</file>

<file path=ppt/media/image11.jpeg>
</file>

<file path=ppt/media/image2.png>
</file>

<file path=ppt/media/image3.png>
</file>

<file path=ppt/media/image4.jpg>
</file>

<file path=ppt/media/image5.jp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983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969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232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2506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767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47903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7941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633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819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9175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655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3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311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2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31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122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13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AB6AE-70F7-4ABC-95D4-9585F73C3CD3}" type="datetimeFigureOut">
              <a:rPr lang="ko-KR" altLang="en-US" smtClean="0"/>
              <a:t>2017-01-05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4831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  <p:sldLayoutId id="2147483819" r:id="rId14"/>
    <p:sldLayoutId id="2147483820" r:id="rId15"/>
    <p:sldLayoutId id="2147483821" r:id="rId16"/>
    <p:sldLayoutId id="2147483822" r:id="rId1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814039"/>
            <a:ext cx="2764008" cy="1169330"/>
          </a:xfrm>
        </p:spPr>
        <p:txBody>
          <a:bodyPr/>
          <a:lstStyle/>
          <a:p>
            <a:pPr algn="ctr"/>
            <a:r>
              <a:rPr lang="en-US" altLang="ko-KR" sz="6600"/>
              <a:t>Tester</a:t>
            </a:r>
            <a:endParaRPr lang="ko-KR" altLang="en-US" sz="66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067300" y="2842933"/>
            <a:ext cx="2946967" cy="1371599"/>
          </a:xfrm>
        </p:spPr>
        <p:txBody>
          <a:bodyPr>
            <a:normAutofit/>
          </a:bodyPr>
          <a:lstStyle/>
          <a:p>
            <a:r>
              <a:rPr lang="en-US" altLang="ko-KR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2011181023 </a:t>
            </a:r>
            <a:r>
              <a:rPr lang="ko-KR" altLang="en-US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손지훈</a:t>
            </a:r>
            <a:endParaRPr lang="en-US" altLang="ko-KR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2011181030 </a:t>
            </a:r>
            <a:r>
              <a:rPr lang="ko-KR" altLang="en-US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양재혁</a:t>
            </a:r>
            <a:endParaRPr lang="en-US" altLang="ko-KR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2011181037 </a:t>
            </a:r>
            <a:r>
              <a:rPr lang="ko-KR" altLang="en-US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이상호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574517"/>
              </p:ext>
            </p:extLst>
          </p:nvPr>
        </p:nvGraphicFramePr>
        <p:xfrm>
          <a:off x="398179" y="5442857"/>
          <a:ext cx="2365829" cy="113925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65829">
                  <a:extLst>
                    <a:ext uri="{9D8B030D-6E8A-4147-A177-3AD203B41FA5}">
                      <a16:colId xmlns:a16="http://schemas.microsoft.com/office/drawing/2014/main" xmlns="" val="1181416067"/>
                    </a:ext>
                  </a:extLst>
                </a:gridCol>
              </a:tblGrid>
              <a:tr h="3773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/>
                        <a:t>지도교수님 서명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04174043"/>
                  </a:ext>
                </a:extLst>
              </a:tr>
              <a:tr h="743015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710425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75770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712150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특징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▶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두 플레이어의 협동심을 요구하는 퍼즐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혼자서는 진행이 불가능하거나 생각하기 힘든 퍼즐들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▶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독창적이고 다양한 종류의 퍼즐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다양한 맵과 오브젝트의 상호작용들을 이용하여 진행해야 한다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움직이는 벽을 밀어서 미로 탈출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순간 이동 장치를 이용한 퍼즐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어두운 공간에서 빛을 이용하는 퍼즐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힌트를 이용하여 방을 탈출하는 퍼즐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캐릭터의 특징을 이용하는 퍼즐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6278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712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▶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어드벤쳐 요소들</a:t>
            </a:r>
            <a:endParaRPr lang="en-US" altLang="ko-KR" sz="2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000">
                <a:latin typeface="나눔고딕" panose="020D0604000000000000" pitchFamily="50" charset="-127"/>
                <a:ea typeface="나눔고딕" panose="020D0604000000000000" pitchFamily="50" charset="-127"/>
              </a:rPr>
              <a:t>-  </a:t>
            </a:r>
            <a:r>
              <a:rPr lang="ko-KR" altLang="en-US" sz="2000">
                <a:latin typeface="나눔고딕" panose="020D0604000000000000" pitchFamily="50" charset="-127"/>
                <a:ea typeface="나눔고딕" panose="020D0604000000000000" pitchFamily="50" charset="-127"/>
              </a:rPr>
              <a:t>장애물 피하기</a:t>
            </a:r>
            <a:endParaRPr lang="en-US" altLang="ko-KR" sz="200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sz="2000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 sz="2000">
                <a:latin typeface="나눔고딕" panose="020D0604000000000000" pitchFamily="50" charset="-127"/>
                <a:ea typeface="나눔고딕" panose="020D0604000000000000" pitchFamily="50" charset="-127"/>
              </a:rPr>
              <a:t>적에게 발각되지 않고 목표 지점으로 이동하기</a:t>
            </a:r>
            <a:endParaRPr lang="en-US" altLang="ko-KR" sz="200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sz="2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▶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흥미 있는 스토리와 연출</a:t>
            </a:r>
            <a:endParaRPr lang="en-US" altLang="ko-KR" sz="2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8060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방법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206171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카메라 시점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마우스 이동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이동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키보드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W, A, S, D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키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상호작용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키보드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E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키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손전등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마우스 왼쪽 버튼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0777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방법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38709" y="2455492"/>
            <a:ext cx="1407886" cy="667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접속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38709" y="3881101"/>
            <a:ext cx="1407886" cy="667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메인 메뉴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2266203" y="3214482"/>
            <a:ext cx="1407886" cy="667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 생성하기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266203" y="4548758"/>
            <a:ext cx="1407886" cy="667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 찾기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6121189" y="3213444"/>
            <a:ext cx="1407886" cy="66765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캐릭터 선택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8229777" y="3213443"/>
            <a:ext cx="1407886" cy="66765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시작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4193696" y="3213444"/>
            <a:ext cx="1407886" cy="667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대기실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0338365" y="3213443"/>
            <a:ext cx="1407886" cy="66765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플레이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4193697" y="4548759"/>
            <a:ext cx="1407886" cy="66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 찾기 성공</a:t>
            </a:r>
          </a:p>
        </p:txBody>
      </p:sp>
      <p:cxnSp>
        <p:nvCxnSpPr>
          <p:cNvPr id="16" name="직선 화살표 연결선 15"/>
          <p:cNvCxnSpPr>
            <a:stCxn id="3" idx="2"/>
            <a:endCxn id="5" idx="0"/>
          </p:cNvCxnSpPr>
          <p:nvPr/>
        </p:nvCxnSpPr>
        <p:spPr>
          <a:xfrm>
            <a:off x="1042652" y="3123149"/>
            <a:ext cx="0" cy="757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5" idx="3"/>
            <a:endCxn id="8" idx="1"/>
          </p:cNvCxnSpPr>
          <p:nvPr/>
        </p:nvCxnSpPr>
        <p:spPr>
          <a:xfrm>
            <a:off x="1746595" y="4214930"/>
            <a:ext cx="519608" cy="6676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5" idx="3"/>
            <a:endCxn id="7" idx="1"/>
          </p:cNvCxnSpPr>
          <p:nvPr/>
        </p:nvCxnSpPr>
        <p:spPr>
          <a:xfrm flipV="1">
            <a:off x="1746595" y="3548311"/>
            <a:ext cx="519608" cy="6666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stCxn id="8" idx="3"/>
            <a:endCxn id="14" idx="1"/>
          </p:cNvCxnSpPr>
          <p:nvPr/>
        </p:nvCxnSpPr>
        <p:spPr>
          <a:xfrm>
            <a:off x="3674089" y="4882587"/>
            <a:ext cx="51960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2266203" y="5881998"/>
            <a:ext cx="1407886" cy="66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 찾기 실패</a:t>
            </a:r>
          </a:p>
        </p:txBody>
      </p:sp>
      <p:cxnSp>
        <p:nvCxnSpPr>
          <p:cNvPr id="35" name="직선 화살표 연결선 34"/>
          <p:cNvCxnSpPr>
            <a:stCxn id="8" idx="2"/>
            <a:endCxn id="33" idx="0"/>
          </p:cNvCxnSpPr>
          <p:nvPr/>
        </p:nvCxnSpPr>
        <p:spPr>
          <a:xfrm>
            <a:off x="2970146" y="5216415"/>
            <a:ext cx="0" cy="6655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33" idx="1"/>
            <a:endCxn id="5" idx="2"/>
          </p:cNvCxnSpPr>
          <p:nvPr/>
        </p:nvCxnSpPr>
        <p:spPr>
          <a:xfrm rot="10800000">
            <a:off x="1042653" y="4548758"/>
            <a:ext cx="1223551" cy="166706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>
            <a:stCxn id="7" idx="3"/>
            <a:endCxn id="12" idx="1"/>
          </p:cNvCxnSpPr>
          <p:nvPr/>
        </p:nvCxnSpPr>
        <p:spPr>
          <a:xfrm flipV="1">
            <a:off x="3674089" y="3547273"/>
            <a:ext cx="519607" cy="10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12" idx="3"/>
            <a:endCxn id="9" idx="1"/>
          </p:cNvCxnSpPr>
          <p:nvPr/>
        </p:nvCxnSpPr>
        <p:spPr>
          <a:xfrm>
            <a:off x="5601582" y="3547273"/>
            <a:ext cx="51960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>
            <a:stCxn id="9" idx="3"/>
            <a:endCxn id="10" idx="1"/>
          </p:cNvCxnSpPr>
          <p:nvPr/>
        </p:nvCxnSpPr>
        <p:spPr>
          <a:xfrm flipV="1">
            <a:off x="7529075" y="3547272"/>
            <a:ext cx="70070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stCxn id="10" idx="3"/>
            <a:endCxn id="13" idx="1"/>
          </p:cNvCxnSpPr>
          <p:nvPr/>
        </p:nvCxnSpPr>
        <p:spPr>
          <a:xfrm>
            <a:off x="9637663" y="3547272"/>
            <a:ext cx="70070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>
            <a:stCxn id="14" idx="0"/>
            <a:endCxn id="12" idx="2"/>
          </p:cNvCxnSpPr>
          <p:nvPr/>
        </p:nvCxnSpPr>
        <p:spPr>
          <a:xfrm flipH="1" flipV="1">
            <a:off x="4897639" y="3881101"/>
            <a:ext cx="1" cy="6676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93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6" y="782256"/>
            <a:ext cx="2727400" cy="1080938"/>
          </a:xfrm>
        </p:spPr>
        <p:txBody>
          <a:bodyPr/>
          <a:lstStyle/>
          <a:p>
            <a:r>
              <a:rPr lang="ko-KR" altLang="en-US"/>
              <a:t>개발환경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596" y="2139059"/>
            <a:ext cx="9613861" cy="4651829"/>
          </a:xfrm>
        </p:spPr>
        <p:txBody>
          <a:bodyPr>
            <a:normAutofit/>
          </a:bodyPr>
          <a:lstStyle/>
          <a:p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Unreal Engine 4</a:t>
            </a: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Visual Studio 2015</a:t>
            </a: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3DS MAX</a:t>
            </a: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Zbrush</a:t>
            </a: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PhotoShop</a:t>
            </a: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9030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6" y="782256"/>
            <a:ext cx="2727400" cy="1080938"/>
          </a:xfrm>
        </p:spPr>
        <p:txBody>
          <a:bodyPr/>
          <a:lstStyle/>
          <a:p>
            <a:r>
              <a:rPr lang="ko-KR" altLang="en-US"/>
              <a:t>기술적 요소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596" y="2139059"/>
            <a:ext cx="9613861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클라이언트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언리얼 엔진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4)</a:t>
            </a:r>
          </a:p>
          <a:p>
            <a:pPr>
              <a:buFontTx/>
              <a:buChar char="-"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재질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편집기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머티리얼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이용한 다양하고 사실적인 재질 구현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캐스케이드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파티클 에디터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이용한 이펙트 구현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마티네와 시퀀서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시네마틱 편집기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컷신 구현 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그래픽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3DS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MAX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Zbrush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이용한 고품질 모델링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5252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5" y="782256"/>
            <a:ext cx="4207857" cy="1080938"/>
          </a:xfrm>
        </p:spPr>
        <p:txBody>
          <a:bodyPr/>
          <a:lstStyle/>
          <a:p>
            <a:r>
              <a:rPr lang="ko-KR" altLang="en-US"/>
              <a:t>타 게임과의 비교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487" y="2717928"/>
            <a:ext cx="5628293" cy="3393990"/>
          </a:xfrm>
        </p:spPr>
      </p:pic>
      <p:sp>
        <p:nvSpPr>
          <p:cNvPr id="5" name="내용 개체 틀 2"/>
          <p:cNvSpPr txBox="1">
            <a:spLocks/>
          </p:cNvSpPr>
          <p:nvPr/>
        </p:nvSpPr>
        <p:spPr>
          <a:xfrm>
            <a:off x="6257487" y="2202672"/>
            <a:ext cx="4337808" cy="4191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브라더스 어 테일 오브 투 선즈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92" y="2717928"/>
            <a:ext cx="5628293" cy="3393990"/>
          </a:xfrm>
          <a:prstGeom prst="rect">
            <a:avLst/>
          </a:prstGeom>
        </p:spPr>
      </p:pic>
      <p:sp>
        <p:nvSpPr>
          <p:cNvPr id="7" name="내용 개체 틀 2"/>
          <p:cNvSpPr txBox="1">
            <a:spLocks/>
          </p:cNvSpPr>
          <p:nvPr/>
        </p:nvSpPr>
        <p:spPr>
          <a:xfrm>
            <a:off x="351592" y="2202672"/>
            <a:ext cx="2534221" cy="4191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이니그마 프리즌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898627" y="6289509"/>
            <a:ext cx="2534221" cy="4191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수 많은 퍼즐과 맵</a:t>
            </a:r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7305400" y="6289509"/>
            <a:ext cx="3532466" cy="4191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인 협동의 퍼즐 어드벤쳐</a:t>
            </a:r>
          </a:p>
        </p:txBody>
      </p:sp>
    </p:spTree>
    <p:extLst>
      <p:ext uri="{BB962C8B-B14F-4D97-AF65-F5344CB8AC3E}">
        <p14:creationId xmlns:p14="http://schemas.microsoft.com/office/powerpoint/2010/main" val="1279129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3" y="782256"/>
            <a:ext cx="6530145" cy="1080938"/>
          </a:xfrm>
        </p:spPr>
        <p:txBody>
          <a:bodyPr>
            <a:normAutofit/>
          </a:bodyPr>
          <a:lstStyle/>
          <a:p>
            <a:r>
              <a:rPr lang="ko-KR" altLang="en-US">
                <a:latin typeface="+mj-ea"/>
              </a:rPr>
              <a:t>구성원 역할 분담 및 개발 일정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596" y="2466229"/>
            <a:ext cx="11028373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손지훈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양재혁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클라이언트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언리얼 엔진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프레임워크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AI, UI,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이펙트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사운드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콘텐츠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컷신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이상호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그래픽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모델링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애니메이션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매핑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3883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30630" y="0"/>
            <a:ext cx="6096000" cy="682171"/>
          </a:xfrm>
        </p:spPr>
        <p:txBody>
          <a:bodyPr>
            <a:normAutofit fontScale="90000"/>
          </a:bodyPr>
          <a:lstStyle/>
          <a:p>
            <a:r>
              <a:rPr lang="ko-KR" altLang="en-US">
                <a:latin typeface="+mj-ea"/>
              </a:rPr>
              <a:t>구성원 역할 분담 및 개발 일정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41827"/>
              </p:ext>
            </p:extLst>
          </p:nvPr>
        </p:nvGraphicFramePr>
        <p:xfrm>
          <a:off x="130630" y="575677"/>
          <a:ext cx="11887193" cy="6192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8891">
                  <a:extLst>
                    <a:ext uri="{9D8B030D-6E8A-4147-A177-3AD203B41FA5}">
                      <a16:colId xmlns:a16="http://schemas.microsoft.com/office/drawing/2014/main" xmlns="" val="277342684"/>
                    </a:ext>
                  </a:extLst>
                </a:gridCol>
                <a:gridCol w="2528022">
                  <a:extLst>
                    <a:ext uri="{9D8B030D-6E8A-4147-A177-3AD203B41FA5}">
                      <a16:colId xmlns:a16="http://schemas.microsoft.com/office/drawing/2014/main" xmlns="" val="3170513447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2562605161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2732775174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850088690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1616275894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1289170231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510156454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938004560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1717825799"/>
                    </a:ext>
                  </a:extLst>
                </a:gridCol>
              </a:tblGrid>
              <a:tr h="3969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09750729"/>
                  </a:ext>
                </a:extLst>
              </a:tr>
              <a:tr h="449846">
                <a:tc rowSpan="12">
                  <a:txBody>
                    <a:bodyPr/>
                    <a:lstStyle/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클라이언트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프레임워크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33352328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스테이지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32668837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UI </a:t>
                      </a: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설계 및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47607463"/>
                  </a:ext>
                </a:extLst>
              </a:tr>
              <a:tr h="8467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멀티 플레이 구현</a:t>
                      </a:r>
                      <a:endParaRPr lang="en-US" altLang="ko-KR" sz="1400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엔진 자체 서버</a:t>
                      </a: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endParaRPr lang="ko-KR" altLang="en-US" sz="1400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5979870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프레임워크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01950542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맵</a:t>
                      </a: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오브젝트와 상호작용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94392983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 AI </a:t>
                      </a: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설계 및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78845311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컷신</a:t>
                      </a:r>
                      <a:r>
                        <a:rPr lang="ko-KR" altLang="en-US" sz="1400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제작</a:t>
                      </a:r>
                      <a:endParaRPr lang="ko-KR" altLang="en-US" sz="1400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60005686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이펙트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65651357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사운드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07889574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테스트</a:t>
                      </a: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en-US" altLang="ko-KR" sz="1400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400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버그 수정</a:t>
                      </a:r>
                      <a:endParaRPr lang="ko-KR" altLang="en-US" sz="1400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21577522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최적화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93529613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4144161" y="1026997"/>
            <a:ext cx="914401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144161" y="1475808"/>
            <a:ext cx="4874005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144162" y="1940804"/>
            <a:ext cx="1912690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117881" y="2584796"/>
            <a:ext cx="1928871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117880" y="3228788"/>
            <a:ext cx="938972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127981" y="3693784"/>
            <a:ext cx="6869986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107470" y="4142595"/>
            <a:ext cx="929183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107470" y="4607591"/>
            <a:ext cx="1910696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8548680" y="5467392"/>
            <a:ext cx="1459386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7107470" y="5017933"/>
            <a:ext cx="1441210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9078583" y="5927006"/>
            <a:ext cx="2939240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9078583" y="6386620"/>
            <a:ext cx="2939240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299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30630" y="0"/>
            <a:ext cx="6096000" cy="682171"/>
          </a:xfrm>
        </p:spPr>
        <p:txBody>
          <a:bodyPr>
            <a:normAutofit fontScale="90000"/>
          </a:bodyPr>
          <a:lstStyle/>
          <a:p>
            <a:r>
              <a:rPr lang="ko-KR" altLang="en-US">
                <a:latin typeface="+mj-ea"/>
              </a:rPr>
              <a:t>구성원 역할 분담 및 개발 일정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716462"/>
              </p:ext>
            </p:extLst>
          </p:nvPr>
        </p:nvGraphicFramePr>
        <p:xfrm>
          <a:off x="130630" y="717229"/>
          <a:ext cx="11887200" cy="6026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8891">
                  <a:extLst>
                    <a:ext uri="{9D8B030D-6E8A-4147-A177-3AD203B41FA5}">
                      <a16:colId xmlns:a16="http://schemas.microsoft.com/office/drawing/2014/main" xmlns="" val="277342684"/>
                    </a:ext>
                  </a:extLst>
                </a:gridCol>
                <a:gridCol w="2237733">
                  <a:extLst>
                    <a:ext uri="{9D8B030D-6E8A-4147-A177-3AD203B41FA5}">
                      <a16:colId xmlns:a16="http://schemas.microsoft.com/office/drawing/2014/main" xmlns="" val="3170513447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2562605161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2732775174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850088690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1616275894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1289170231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510156454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938004560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1717825799"/>
                    </a:ext>
                  </a:extLst>
                </a:gridCol>
              </a:tblGrid>
              <a:tr h="424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09750729"/>
                  </a:ext>
                </a:extLst>
              </a:tr>
              <a:tr h="669568">
                <a:tc rowSpan="8">
                  <a:txBody>
                    <a:bodyPr/>
                    <a:lstStyle/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그래픽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캐릭터 모델링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33352328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</a:t>
                      </a:r>
                      <a:r>
                        <a:rPr lang="en-US" altLang="ko-KR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모델링</a:t>
                      </a:r>
                      <a:endParaRPr lang="ko-KR" altLang="en-US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32668837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맵</a:t>
                      </a:r>
                      <a:r>
                        <a:rPr lang="ko-KR" altLang="en-US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모델링</a:t>
                      </a:r>
                      <a:endParaRPr lang="ko-KR" altLang="en-US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47607463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오브젝트 모델링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5979870"/>
                  </a:ext>
                </a:extLst>
              </a:tr>
              <a:tr h="8389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캐릭터</a:t>
                      </a:r>
                      <a:r>
                        <a:rPr lang="en-US" altLang="ko-KR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NPC 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01950542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캐릭터 매핑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78845311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 </a:t>
                      </a: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매핑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60005686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맵</a:t>
                      </a:r>
                      <a:r>
                        <a:rPr lang="en-US" altLang="ko-KR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오브젝트 매핑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65651357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3842156" y="1211046"/>
            <a:ext cx="1501629" cy="552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842156" y="2535616"/>
            <a:ext cx="7122255" cy="559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57225" y="3205068"/>
            <a:ext cx="5075340" cy="588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857225" y="3987683"/>
            <a:ext cx="2013358" cy="552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889070" y="6130178"/>
            <a:ext cx="5075341" cy="5536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930702" y="4797009"/>
            <a:ext cx="1986793" cy="5536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930702" y="5459399"/>
            <a:ext cx="1986793" cy="5620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842155" y="1873331"/>
            <a:ext cx="1501629" cy="552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344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6" y="782256"/>
            <a:ext cx="1119450" cy="1080938"/>
          </a:xfrm>
        </p:spPr>
        <p:txBody>
          <a:bodyPr/>
          <a:lstStyle/>
          <a:p>
            <a:r>
              <a:rPr lang="ko-KR" altLang="en-US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596" y="2139059"/>
            <a:ext cx="9613861" cy="4651829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연구 목적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게임 소개 및 특징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게임 방법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개발환경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기술적 요소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타 게임과의 비교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구성원 역할 분담 및 개발 일정</a:t>
            </a:r>
          </a:p>
        </p:txBody>
      </p:sp>
    </p:spTree>
    <p:extLst>
      <p:ext uri="{BB962C8B-B14F-4D97-AF65-F5344CB8AC3E}">
        <p14:creationId xmlns:p14="http://schemas.microsoft.com/office/powerpoint/2010/main" val="37383791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4499430" y="2859315"/>
            <a:ext cx="3410856" cy="1190171"/>
          </a:xfrm>
        </p:spPr>
        <p:txBody>
          <a:bodyPr>
            <a:noAutofit/>
          </a:bodyPr>
          <a:lstStyle/>
          <a:p>
            <a:r>
              <a:rPr lang="ko-KR" altLang="en-US" sz="480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0869879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5" y="782256"/>
            <a:ext cx="1130830" cy="1080938"/>
          </a:xfrm>
        </p:spPr>
        <p:txBody>
          <a:bodyPr>
            <a:normAutofit/>
          </a:bodyPr>
          <a:lstStyle/>
          <a:p>
            <a:r>
              <a:rPr lang="ko-KR" altLang="en-US"/>
              <a:t>출처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596" y="2139059"/>
            <a:ext cx="11766604" cy="465182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 플레이 예시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사진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포탈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http://store.steampowered.com/app/400/</a:t>
            </a:r>
          </a:p>
          <a:p>
            <a:pPr marL="0" indent="0">
              <a:buNone/>
            </a:pP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 플레이 예시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사진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브라더스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http://www.forbes.com/sites/games/2013/08/12/brothers-a-tale-of-two-sons-review-xbla/#72f4187b1b18</a:t>
            </a: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http://www.shacknews.com/game/brothers-a-tale-of-two-sons/screenshots</a:t>
            </a:r>
          </a:p>
          <a:p>
            <a:pPr marL="0" indent="0">
              <a:buNone/>
            </a:pP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타 게임과의 비교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(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브라더스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이니그마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프리즌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https://www.destructoid.com/review-brothers-a-tale-of-two-sons-258764.phtml</a:t>
            </a: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http://oyun.tamindir.com/enigma-prison/</a:t>
            </a:r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5608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2" y="790645"/>
            <a:ext cx="2245234" cy="1080938"/>
          </a:xfrm>
        </p:spPr>
        <p:txBody>
          <a:bodyPr/>
          <a:lstStyle/>
          <a:p>
            <a:r>
              <a:rPr lang="ko-KR" altLang="en-US"/>
              <a:t>연구 목적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38042" y="2206171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언리얼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엔진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사용하여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 협동 퍼즐 어드벤처 장르의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3D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 개발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독창적이고 다양한 퍼즐과 완성도 있는 레벨 디자인의 게임 제작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언리얼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엔진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게임의 연출력과 완성도 향상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3DS MAX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ZBRUSH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고품질의 그래픽과 애니메이션 제작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에픽게임스가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개최하는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에픽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메가잼에서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수상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5439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장르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인 협동 퍼즐 어드벤쳐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플랫폼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PC</a:t>
            </a: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시점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인칭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(Back-View)</a:t>
            </a: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진행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플레이어 둘이서 섬 안에 있는 연구소의 실험 스테이지에서 게임을 진행한다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buFontTx/>
              <a:buChar char="-"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각각의 실험 스테이지의 퍼즐을 풀면서 다음 스테이지로 진행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8056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맵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컨셉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연구소 내부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미래 실험실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중세 유적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맵의 개수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: 15~20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개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크기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: 128m x 128m 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가장 큰 맵 기준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6771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캐릭터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257172"/>
              </p:ext>
            </p:extLst>
          </p:nvPr>
        </p:nvGraphicFramePr>
        <p:xfrm>
          <a:off x="478972" y="2757713"/>
          <a:ext cx="10846165" cy="32488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8080">
                  <a:extLst>
                    <a:ext uri="{9D8B030D-6E8A-4147-A177-3AD203B41FA5}">
                      <a16:colId xmlns:a16="http://schemas.microsoft.com/office/drawing/2014/main" xmlns="" val="3979345"/>
                    </a:ext>
                  </a:extLst>
                </a:gridCol>
                <a:gridCol w="1717309">
                  <a:extLst>
                    <a:ext uri="{9D8B030D-6E8A-4147-A177-3AD203B41FA5}">
                      <a16:colId xmlns:a16="http://schemas.microsoft.com/office/drawing/2014/main" xmlns="" val="545025364"/>
                    </a:ext>
                  </a:extLst>
                </a:gridCol>
                <a:gridCol w="1807694">
                  <a:extLst>
                    <a:ext uri="{9D8B030D-6E8A-4147-A177-3AD203B41FA5}">
                      <a16:colId xmlns:a16="http://schemas.microsoft.com/office/drawing/2014/main" xmlns="" val="956421444"/>
                    </a:ext>
                  </a:extLst>
                </a:gridCol>
                <a:gridCol w="1807694">
                  <a:extLst>
                    <a:ext uri="{9D8B030D-6E8A-4147-A177-3AD203B41FA5}">
                      <a16:colId xmlns:a16="http://schemas.microsoft.com/office/drawing/2014/main" xmlns="" val="2607624193"/>
                    </a:ext>
                  </a:extLst>
                </a:gridCol>
                <a:gridCol w="1807694">
                  <a:extLst>
                    <a:ext uri="{9D8B030D-6E8A-4147-A177-3AD203B41FA5}">
                      <a16:colId xmlns:a16="http://schemas.microsoft.com/office/drawing/2014/main" xmlns="" val="3368665040"/>
                    </a:ext>
                  </a:extLst>
                </a:gridCol>
                <a:gridCol w="1807694">
                  <a:extLst>
                    <a:ext uri="{9D8B030D-6E8A-4147-A177-3AD203B41FA5}">
                      <a16:colId xmlns:a16="http://schemas.microsoft.com/office/drawing/2014/main" xmlns="" val="2644897064"/>
                    </a:ext>
                  </a:extLst>
                </a:gridCol>
              </a:tblGrid>
              <a:tr h="53020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성별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나이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체형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특징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34399963"/>
                  </a:ext>
                </a:extLst>
              </a:tr>
              <a:tr h="5437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에단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남자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40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 중반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180cm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건장한 남성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플레이어 캐릭터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62108005"/>
                  </a:ext>
                </a:extLst>
              </a:tr>
              <a:tr h="5437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에밀리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여자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 중반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160cm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마른 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플레이어 캐릭터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8251203"/>
                  </a:ext>
                </a:extLst>
              </a:tr>
              <a:tr h="5437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연구소 직원 </a:t>
                      </a: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남자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175cm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평범한 남성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31839403"/>
                  </a:ext>
                </a:extLst>
              </a:tr>
              <a:tr h="5437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연구소 직원 </a:t>
                      </a: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여자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165cm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평범한 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8858484"/>
                  </a:ext>
                </a:extLst>
              </a:tr>
              <a:tr h="5437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연구소장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96109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747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플레이 예시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 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 </a:t>
            </a: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퍼즐적 요소 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en-US" altLang="ko-KR" sz="200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385" y="2698016"/>
            <a:ext cx="5509703" cy="354749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94" y="2698016"/>
            <a:ext cx="5509703" cy="35474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93718" y="6254376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포탈 게임 </a:t>
            </a:r>
            <a:r>
              <a:rPr lang="ko-KR" altLang="en-US" dirty="0" err="1" smtClean="0">
                <a:solidFill>
                  <a:schemeClr val="bg1"/>
                </a:solidFill>
              </a:rPr>
              <a:t>스크린샷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04018" y="6335112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solidFill>
                  <a:schemeClr val="bg1"/>
                </a:solidFill>
              </a:rPr>
              <a:t>포탈 게임 </a:t>
            </a:r>
            <a:r>
              <a:rPr lang="ko-KR" altLang="en-US" dirty="0" err="1" smtClean="0">
                <a:solidFill>
                  <a:schemeClr val="bg1"/>
                </a:solidFill>
              </a:rPr>
              <a:t>스크린샷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6077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플레이 예시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 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 </a:t>
            </a: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어드벤쳐 요소 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en-US" altLang="ko-KR" sz="200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94" y="2781466"/>
            <a:ext cx="5519955" cy="380808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60" y="2781466"/>
            <a:ext cx="5519955" cy="38080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31818" y="6589552"/>
            <a:ext cx="2699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</a:rPr>
              <a:t>브라더즈</a:t>
            </a:r>
            <a:r>
              <a:rPr lang="ko-KR" altLang="en-US" dirty="0" smtClean="0">
                <a:solidFill>
                  <a:schemeClr val="bg1"/>
                </a:solidFill>
              </a:rPr>
              <a:t>  게임 </a:t>
            </a:r>
            <a:r>
              <a:rPr lang="ko-KR" altLang="en-US" dirty="0" err="1" smtClean="0">
                <a:solidFill>
                  <a:schemeClr val="bg1"/>
                </a:solidFill>
              </a:rPr>
              <a:t>스크린샷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72905" y="6613013"/>
            <a:ext cx="2699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</a:rPr>
              <a:t>브라더즈</a:t>
            </a:r>
            <a:r>
              <a:rPr lang="ko-KR" altLang="en-US" dirty="0" smtClean="0">
                <a:solidFill>
                  <a:schemeClr val="bg1"/>
                </a:solidFill>
              </a:rPr>
              <a:t>  게임 </a:t>
            </a:r>
            <a:r>
              <a:rPr lang="ko-KR" altLang="en-US" dirty="0" err="1" smtClean="0">
                <a:solidFill>
                  <a:schemeClr val="bg1"/>
                </a:solidFill>
              </a:rPr>
              <a:t>스크린샷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4838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3854450" cy="805343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032" y="552498"/>
            <a:ext cx="7884864" cy="507733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01" y="1915488"/>
            <a:ext cx="8197007" cy="4788227"/>
          </a:xfrm>
          <a:prstGeom prst="rect">
            <a:avLst/>
          </a:prstGeom>
        </p:spPr>
      </p:pic>
      <p:sp>
        <p:nvSpPr>
          <p:cNvPr id="7" name="내용 개체 틀 2"/>
          <p:cNvSpPr txBox="1">
            <a:spLocks/>
          </p:cNvSpPr>
          <p:nvPr/>
        </p:nvSpPr>
        <p:spPr>
          <a:xfrm>
            <a:off x="185956" y="746723"/>
            <a:ext cx="1870745" cy="4220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프로토타입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766933"/>
      </p:ext>
    </p:extLst>
  </p:cSld>
  <p:clrMapOvr>
    <a:masterClrMapping/>
  </p:clrMapOvr>
</p:sld>
</file>

<file path=ppt/theme/theme1.xml><?xml version="1.0" encoding="utf-8"?>
<a:theme xmlns:a="http://schemas.openxmlformats.org/drawingml/2006/main" name="베를린">
  <a:themeElements>
    <a:clrScheme name="베를린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베를린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베를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554</TotalTime>
  <Words>669</Words>
  <Application>Microsoft Office PowerPoint</Application>
  <PresentationFormat>와이드스크린</PresentationFormat>
  <Paragraphs>299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Trebuchet MS</vt:lpstr>
      <vt:lpstr>Arial</vt:lpstr>
      <vt:lpstr>맑은 고딕</vt:lpstr>
      <vt:lpstr>나눔고딕</vt:lpstr>
      <vt:lpstr>베를린</vt:lpstr>
      <vt:lpstr>Tester</vt:lpstr>
      <vt:lpstr>목차</vt:lpstr>
      <vt:lpstr>연구 목적</vt:lpstr>
      <vt:lpstr>게임 소개 및 특징</vt:lpstr>
      <vt:lpstr>게임 소개 및 특징</vt:lpstr>
      <vt:lpstr>게임 소개 및 특징</vt:lpstr>
      <vt:lpstr>게임 소개 및 특징</vt:lpstr>
      <vt:lpstr>게임 소개 및 특징</vt:lpstr>
      <vt:lpstr>게임 소개 및 특징</vt:lpstr>
      <vt:lpstr>게임 소개 및 특징</vt:lpstr>
      <vt:lpstr>게임 소개 및 특징</vt:lpstr>
      <vt:lpstr>게임 방법</vt:lpstr>
      <vt:lpstr>게임 방법</vt:lpstr>
      <vt:lpstr>개발환경</vt:lpstr>
      <vt:lpstr>기술적 요소</vt:lpstr>
      <vt:lpstr>타 게임과의 비교</vt:lpstr>
      <vt:lpstr>구성원 역할 분담 및 개발 일정</vt:lpstr>
      <vt:lpstr>구성원 역할 분담 및 개발 일정</vt:lpstr>
      <vt:lpstr>구성원 역할 분담 및 개발 일정</vt:lpstr>
      <vt:lpstr>감사합니다</vt:lpstr>
      <vt:lpstr>출처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Tester</dc:title>
  <dc:creator>손지훈</dc:creator>
  <cp:lastModifiedBy>Nai Hoon Jung</cp:lastModifiedBy>
  <cp:revision>96</cp:revision>
  <dcterms:created xsi:type="dcterms:W3CDTF">2016-12-19T04:35:49Z</dcterms:created>
  <dcterms:modified xsi:type="dcterms:W3CDTF">2017-01-05T11:14:34Z</dcterms:modified>
</cp:coreProperties>
</file>

<file path=docProps/thumbnail.jpeg>
</file>